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4" r:id="rId9"/>
    <p:sldId id="267" r:id="rId10"/>
    <p:sldId id="265" r:id="rId11"/>
    <p:sldId id="263" r:id="rId12"/>
    <p:sldId id="271" r:id="rId13"/>
    <p:sldId id="272" r:id="rId14"/>
    <p:sldId id="269" r:id="rId15"/>
    <p:sldId id="268" r:id="rId16"/>
    <p:sldId id="270" r:id="rId17"/>
    <p:sldId id="274" r:id="rId18"/>
    <p:sldId id="286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90" r:id="rId29"/>
    <p:sldId id="287" r:id="rId30"/>
    <p:sldId id="289" r:id="rId31"/>
    <p:sldId id="292" r:id="rId32"/>
    <p:sldId id="288" r:id="rId33"/>
    <p:sldId id="291" r:id="rId3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5154"/>
  </p:normalViewPr>
  <p:slideViewPr>
    <p:cSldViewPr snapToGrid="0" snapToObjects="1">
      <p:cViewPr>
        <p:scale>
          <a:sx n="72" d="100"/>
          <a:sy n="72" d="100"/>
        </p:scale>
        <p:origin x="-23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44E8A-23E0-EE41-83AE-4DAAC8A3E4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41F22D-8CD6-0545-8C4F-C6D87945F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7E92E3-014E-A748-80AA-71CB3BE1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AD19C-7C6B-5C41-A736-76991B041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1B4596-60D7-5246-9041-CFE1A554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504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59890-5575-274C-AADA-AA992569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062514-A594-D74A-B033-518444117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36378-2681-444D-95D7-7F076B16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760CF-5B09-AB4A-AC2B-2AD248B1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A48D43-80F7-144A-AE8E-CF6563BD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65413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4D1AF6B-67E0-8744-B257-8DE8750BA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EDAEF1B-BFC3-E644-8976-BFF9B633C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37A7B-08BD-5F4D-82FD-A427127E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A6D75-294D-3547-A714-6F1EE926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F032C-A699-874E-ACCA-0D9E6FCD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037836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2BBE6-858E-3C49-BE11-8CA0B13B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CAB46-9891-214B-A983-302D09E77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7318C-A960-DE4A-A231-4BFB40D3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D54E74-EF92-B24F-87A1-254FFA3A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E9BAA-0DEB-5C4A-9B07-AAF6CC37F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7163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6A68E-EFBD-1441-949B-297729D81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10FE66-B9CB-A54A-BDA2-310B33987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02C36-6C0D-5D44-8E11-4760B65AB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010C9D-2176-E84D-A146-773177EC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F0C8A-9AA7-2A42-A8CF-543DFC22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48923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863A2-0818-3E4F-8993-4F201EE93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0617F3-15CE-D540-AAED-7B0D3A7CE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D6C52-73C0-3240-AE79-722E7D356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9BCB3-F8C7-654F-93F8-B42A91EB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07059-F3A7-0C4B-8F4F-22A1E174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CD0DDC-72E8-614F-A242-4C46CE6C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07183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7445F-FE4B-524F-A8F8-9F797DB5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D62235-E35E-1D4D-B77A-36E364728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9DA516-6A75-174B-A8A8-C0BF80D96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623227-06CB-C94A-88C4-4296B17F00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5B6846-7B71-304F-A9A0-2B974A1BA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A8C0DE-DC02-FF42-AFAC-CC26FD7F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303F23-C1AC-0F4B-93D5-FE2A6667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F58B57-E64B-A443-A125-8307E77A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7078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8CA61-BA6F-3B42-ABC7-B5634A6B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4729AB5-D9F7-B94A-B61D-87DC26DE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CA0A67-A2EF-AC45-8C64-89B50591C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9FD1FF-51DE-B34F-8BD7-6318B3CA5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23150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71A98E-FFE5-074E-8BF4-E2AC2A9B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BBFD6C-4AA9-4247-8C51-26809DCD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B944F-F5CE-7249-B78A-4F79148C5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35776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1F98CD-4869-BE4A-AE43-63F7818A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E5C732-36AE-F343-961C-6B3542541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7605F-1E34-914F-9FE0-BB2823CE5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52E2B4-07DB-9645-B1E8-E2039085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9EB467-5744-3042-AA04-09234864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C730BF-19A3-954E-9804-A3FA1EDCD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55590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DFC90-E036-DD49-812C-1AECBF59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545C29-338C-DC4B-8DCD-A0E099190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8650D4-B13B-CE43-BE02-DA2E235A9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BC3510-165A-C946-A39D-A956DAF3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B8ED6-CC32-DB44-8BC4-3E44779C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2C8EA6-1886-944A-9A30-643B7DDE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5347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FA457A9-16EE-2046-BA62-AAD75632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FD35D0-2656-B64E-B230-F6AE5D97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A65221-83EC-EC4A-9F40-10E83972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38E4-FCB5-7146-8587-19AB5D5EA8EA}" type="datetimeFigureOut">
              <a:rPr kumimoji="1" lang="x-none" altLang="en-US" smtClean="0"/>
              <a:t>2020. 10. 28.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DFB06-0548-824B-8767-5EE81AF48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30269-30A0-C648-87B7-92EFBC6A5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3A7B6-E4D1-2541-8847-6C84A3CD3229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11464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rchdope.com/youtube-stats/" TargetMode="External"/><Relationship Id="rId2" Type="http://schemas.openxmlformats.org/officeDocument/2006/relationships/hyperlink" Target="https://blog.hootsuite.com/youtube-stats-marketers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ebbnflow.tistory.com/11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chine-learning/crash-course/multi-class-neural-networks/softma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ibc.org/publish/-frot-coutaz-youtubes-priority-is-tackling-harmful-content/4208.artic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owardsdatascience.com/using-deep-neural-networks-to-make-youtube-recommendations-dfc0a1a13d1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bbnflow.tistory.com/11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bbnflow.tistory.com/119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AF0E74-4471-7149-B04D-AAF71E881857}"/>
              </a:ext>
            </a:extLst>
          </p:cNvPr>
          <p:cNvSpPr/>
          <p:nvPr/>
        </p:nvSpPr>
        <p:spPr>
          <a:xfrm>
            <a:off x="661988" y="5089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There are more than</a:t>
            </a:r>
            <a:r>
              <a:rPr lang="en" altLang="x-none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 1.9 billion users logged in to YouTube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every single month who watch over a billion hours of video every day. Every minute,</a:t>
            </a:r>
            <a:r>
              <a:rPr lang="en" altLang="x-none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/>
              </a:rPr>
              <a:t> creators upload 300 hours of video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to the platform. </a:t>
            </a:r>
            <a:endParaRPr lang="x-none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DC6B3A-CBD4-344A-8B97-16FBCD8C3DAD}"/>
              </a:ext>
            </a:extLst>
          </p:cNvPr>
          <p:cNvSpPr/>
          <p:nvPr/>
        </p:nvSpPr>
        <p:spPr>
          <a:xfrm>
            <a:off x="661988" y="6116518"/>
            <a:ext cx="1052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x-none" altLang="en-US" sz="1400" dirty="0"/>
              <a:t>https://www.forbes.com/sites/bernardmarr/2019/08/23/the-amazing-ways-youtube-uses-artificial-intelligence-and-machine-learning/#2388766e5852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32028-4EC0-F643-B0FD-44709C23430A}"/>
              </a:ext>
            </a:extLst>
          </p:cNvPr>
          <p:cNvSpPr/>
          <p:nvPr/>
        </p:nvSpPr>
        <p:spPr>
          <a:xfrm>
            <a:off x="661988" y="190014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YouTube to take advantage of the power of artificial intelligence (AI) to help operations. Here are a few ways YouTube, owned by Google, uses artificial intelligence today. </a:t>
            </a:r>
          </a:p>
          <a:p>
            <a:endParaRPr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8B6D35-A7E1-E744-A927-6753D5913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450" y="365607"/>
            <a:ext cx="4157663" cy="2777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83027-73CE-9044-84F8-A670DD159239}"/>
              </a:ext>
            </a:extLst>
          </p:cNvPr>
          <p:cNvSpPr txBox="1"/>
          <p:nvPr/>
        </p:nvSpPr>
        <p:spPr>
          <a:xfrm>
            <a:off x="661988" y="3757524"/>
            <a:ext cx="5118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1.9</a:t>
            </a:r>
            <a:r>
              <a:rPr kumimoji="1" lang="ko-KR" altLang="en-US" dirty="0"/>
              <a:t> 억 명의 유저가 매 월 </a:t>
            </a:r>
            <a:r>
              <a:rPr kumimoji="1" lang="en-US" altLang="ko-KR" dirty="0"/>
              <a:t>YouTube </a:t>
            </a:r>
            <a:r>
              <a:rPr kumimoji="1" lang="ko-KR" altLang="en-US" dirty="0"/>
              <a:t>에 접속하며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매 분마다 </a:t>
            </a:r>
            <a:r>
              <a:rPr kumimoji="1" lang="en-US" altLang="ko-KR" dirty="0"/>
              <a:t>300</a:t>
            </a:r>
            <a:r>
              <a:rPr kumimoji="1" lang="ko-KR" altLang="en-US" dirty="0"/>
              <a:t> 시간 가량의 비디오가 업로드 된다</a:t>
            </a:r>
            <a:r>
              <a:rPr kumimoji="1" lang="en-US" altLang="ko-KR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E1D92-C741-6D4A-97E1-F75C4E12B711}"/>
              </a:ext>
            </a:extLst>
          </p:cNvPr>
          <p:cNvSpPr txBox="1"/>
          <p:nvPr/>
        </p:nvSpPr>
        <p:spPr>
          <a:xfrm>
            <a:off x="661988" y="4682600"/>
            <a:ext cx="886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dirty="0"/>
              <a:t>YouTube</a:t>
            </a:r>
            <a:r>
              <a:rPr kumimoji="1" lang="ko-KR" altLang="en-US" dirty="0"/>
              <a:t> </a:t>
            </a:r>
            <a:r>
              <a:rPr lang="ko-KR" altLang="en-US" dirty="0"/>
              <a:t>인공지능</a:t>
            </a:r>
            <a:r>
              <a:rPr lang="en-US" altLang="ko-KR" dirty="0"/>
              <a:t>(</a:t>
            </a:r>
            <a:r>
              <a:rPr lang="en" altLang="x-none" dirty="0"/>
              <a:t>AI)</a:t>
            </a:r>
            <a:r>
              <a:rPr lang="ko-KR" altLang="en-US" dirty="0"/>
              <a:t>의 이점을 활용해 플랫폼을 운영을 한다</a:t>
            </a:r>
            <a:r>
              <a:rPr lang="en-US" altLang="ko-KR" dirty="0"/>
              <a:t>. </a:t>
            </a:r>
            <a:r>
              <a:rPr lang="ko-KR" altLang="en-US" dirty="0"/>
              <a:t>구글이 오늘날 인공지능을 사용하는 몇 가지 방법을 소개하고자 한다</a:t>
            </a:r>
            <a:r>
              <a:rPr lang="en-US" altLang="ko-KR" dirty="0"/>
              <a:t>.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857264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심층 신경망 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GB" altLang="ko-Kore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neural network, DNN)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" altLang="ko-Kore-KR" sz="1400" dirty="0">
                <a:hlinkClick r:id="rId2"/>
              </a:rPr>
              <a:t>https://ebbnflow.tistory.com/119</a:t>
            </a:r>
            <a:r>
              <a:rPr lang="en" altLang="ko-Kore-KR" sz="1400" dirty="0"/>
              <a:t> [ebb and flow]</a:t>
            </a:r>
            <a:endParaRPr lang="x-none" altLang="en-US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422483-2B5C-7543-B895-5B724833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742950"/>
            <a:ext cx="8128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87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7D9B3-4A92-FF4E-8672-EB582CEB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9" y="464185"/>
            <a:ext cx="10707921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60C61C-999A-6942-955E-5D248AD856C7}"/>
              </a:ext>
            </a:extLst>
          </p:cNvPr>
          <p:cNvSpPr/>
          <p:nvPr/>
        </p:nvSpPr>
        <p:spPr>
          <a:xfrm>
            <a:off x="661987" y="433704"/>
            <a:ext cx="10816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모델이 하는 일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시청한 비디오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ID, 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검색어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 정보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위치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나이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성별 등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유저의 활동 내역과 유저가 비디오를 시청한 문맥 배우기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모든 유저 정보는 벡터로 “</a:t>
            </a:r>
            <a:r>
              <a:rPr lang="en" altLang="ko-Kore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embedding” (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숫자화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되어 심층 신경망에 입력됨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정보를 통해 모델은 수 만개의 비디오 사이에서 유저가 시청할 만한 몇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백개의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비디오 분류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en" altLang="ko-Kore-KR" u="sng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Softmax </a:t>
            </a:r>
            <a:r>
              <a:rPr lang="ko-KR" altLang="en-US" u="sng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2"/>
              </a:rPr>
              <a:t>다중 분류 함수를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활용해 분류된 비디오 각각의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시청확률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분석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 확률이 높은 비디오 선별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05989-5848-8041-8B0F-D26CE3BD289A}"/>
              </a:ext>
            </a:extLst>
          </p:cNvPr>
          <p:cNvSpPr/>
          <p:nvPr/>
        </p:nvSpPr>
        <p:spPr>
          <a:xfrm>
            <a:off x="661987" y="2377787"/>
            <a:ext cx="10671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다른 모든 정보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검색 내역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기기 정보 등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-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또한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‘</a:t>
            </a:r>
            <a:r>
              <a:rPr lang="en-GB" altLang="ko-Kore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embedding’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심층 신경망에 쉽게 연결할 수 있음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많은 정보를 처리하여 사용자와 관련성이 높은 비디오 추천 가능해짐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.)</a:t>
            </a:r>
            <a:endParaRPr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1A0C1A-14ED-9C49-8D75-20C8AA6FB727}"/>
              </a:ext>
            </a:extLst>
          </p:cNvPr>
          <p:cNvSpPr/>
          <p:nvPr/>
        </p:nvSpPr>
        <p:spPr>
          <a:xfrm>
            <a:off x="661986" y="3429000"/>
            <a:ext cx="108161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 트레이닝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딥 러닝 모델이 분류한 비디오가 사용자가 원하는 비디오인지 아닌 지 알려줌으로써 모델의 정확도 개선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 성공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분류한 비디오를 사용자가 끝까지 시청 </a:t>
            </a:r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 실패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분류한 비디오를 사용자가 끝까지 시청하지 않음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모델이 사용자가 끝까지 시청하는 비디오를 골라내도록 훈련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07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785608D-822C-7649-8BE5-6548D4EA4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271" y="3973181"/>
            <a:ext cx="6433813" cy="199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05989-5848-8041-8B0F-D26CE3BD289A}"/>
              </a:ext>
            </a:extLst>
          </p:cNvPr>
          <p:cNvSpPr/>
          <p:nvPr/>
        </p:nvSpPr>
        <p:spPr>
          <a:xfrm>
            <a:off x="661987" y="2377787"/>
            <a:ext cx="106717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</a:rPr>
              <a:t>바이럴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</a:rPr>
              <a:t>콘테츠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</a:rPr>
              <a:t> </a:t>
            </a:r>
            <a:r>
              <a:rPr lang="ko-KR" altLang="en-US" dirty="0"/>
              <a:t>유저 사이에서 </a:t>
            </a:r>
            <a:r>
              <a:rPr lang="en-US" altLang="ko-KR" dirty="0"/>
              <a:t>(</a:t>
            </a:r>
            <a:r>
              <a:rPr lang="ko-KR" altLang="en-US" dirty="0"/>
              <a:t>바이러스처럼</a:t>
            </a:r>
            <a:r>
              <a:rPr lang="en-US" altLang="ko-KR" dirty="0"/>
              <a:t>) </a:t>
            </a:r>
            <a:r>
              <a:rPr lang="ko-KR" altLang="en-US" dirty="0"/>
              <a:t>자발적으로 확산되는 컨텐츠</a:t>
            </a:r>
            <a:endParaRPr lang="ko-Kore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398F90-2070-5F4A-8927-0FEAEF7936F7}"/>
              </a:ext>
            </a:extLst>
          </p:cNvPr>
          <p:cNvSpPr/>
          <p:nvPr/>
        </p:nvSpPr>
        <p:spPr>
          <a:xfrm>
            <a:off x="661985" y="433705"/>
            <a:ext cx="10816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모델이 새로운 비디오를 추천하게 하기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사용자들은 자신과 관련 있는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콘텐츠를 보고 싶어함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위해 모델 트레이닝 시 업로드 된 지 얼마 안 된 비디오를 ‘분류 성공’ 카테고리에 포함시켜서 모델이 시간에 따른 비디오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인기도를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이해하게 함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방법을 통해 모델은 추천 후보 생성 시 업로드로부터의 시간을 반영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새로운 비디오의 조회수를 올리거나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바이럴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콘텐츠를 퍼뜨리는 데 중요한 기술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0690BD7-5769-3D4E-854E-E5B6AFD95384}"/>
              </a:ext>
            </a:extLst>
          </p:cNvPr>
          <p:cNvSpPr/>
          <p:nvPr/>
        </p:nvSpPr>
        <p:spPr>
          <a:xfrm>
            <a:off x="661985" y="3129353"/>
            <a:ext cx="1123724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데이터 샘플을 고를 때 주의해야할 점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모델이 단순히 주어진 데이터를 활용해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시청내역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사이에서 사용자가 시청한 비디오를 추측해 낼 수 있음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그림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a).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위해 모델 테스트 시 시간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 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까지의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순서를 매기지 않은 </a:t>
            </a:r>
            <a:r>
              <a:rPr lang="ko-KR" altLang="en-US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시청내역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데이터를 입력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시간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t+1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시청할 비디오를 추측하게 하여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그림 </a:t>
            </a:r>
            <a:r>
              <a:rPr lang="en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b)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모델의 정확도 높임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b="0" i="0" u="none" strike="noStrike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테스트 데이터 샘플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이미 시청한 비디오를 추천하지 않게끔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조치를 취하는 것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78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300BC-7A2D-DD42-89E9-74C270527AA5}"/>
              </a:ext>
            </a:extLst>
          </p:cNvPr>
          <p:cNvSpPr txBox="1"/>
          <p:nvPr/>
        </p:nvSpPr>
        <p:spPr>
          <a:xfrm>
            <a:off x="1303020" y="3105834"/>
            <a:ext cx="958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ReLU</a:t>
            </a:r>
            <a:r>
              <a:rPr lang="en-US" altLang="ko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2827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/>
              <a:t>https://</a:t>
            </a:r>
            <a:r>
              <a:rPr lang="en" altLang="ko-KR" sz="1400" dirty="0" err="1"/>
              <a:t>m.blog.naver.com</a:t>
            </a:r>
            <a:r>
              <a:rPr lang="en" altLang="ko-KR" sz="1400" dirty="0"/>
              <a:t>/</a:t>
            </a:r>
            <a:r>
              <a:rPr lang="en" altLang="ko-KR" sz="1400" dirty="0" err="1"/>
              <a:t>PostView.nhn?blogId</a:t>
            </a:r>
            <a:r>
              <a:rPr lang="en" altLang="ko-KR" sz="1400" dirty="0"/>
              <a:t>=htk1019&amp;logNo=220965622077&amp;proxyReferer=https:%2F%2Fwww.google.co.kr%2F</a:t>
            </a:r>
            <a:endParaRPr lang="x-none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4BFAC-C83B-6142-8717-319F06A59013}"/>
              </a:ext>
            </a:extLst>
          </p:cNvPr>
          <p:cNvSpPr/>
          <p:nvPr/>
        </p:nvSpPr>
        <p:spPr>
          <a:xfrm>
            <a:off x="541760" y="802947"/>
            <a:ext cx="10765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 함수는 입력 신호의 총합 을 그대로 사용하지 않고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출력 신호로 변환하는 함수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. '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활성화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' </a:t>
            </a:r>
            <a:r>
              <a:rPr lang="ko-KR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라는 이름이 말해주듯 활성화 함수는 입력 신호의 총합이 활성화를 일으키는지 아닌지를 정하는 역할을 한다</a:t>
            </a:r>
            <a:r>
              <a:rPr lang="en-US" altLang="ko-KR" dirty="0">
                <a:solidFill>
                  <a:srgbClr val="000000"/>
                </a:solidFill>
                <a:latin typeface="Helvetica Neue" panose="02000503000000020004" pitchFamily="2" charset="0"/>
              </a:rPr>
              <a:t>.</a:t>
            </a:r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3772E7-78E8-2C46-8531-EEF72443A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759317"/>
            <a:ext cx="6464300" cy="37084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F3B3D3E-66AB-8041-AB93-04DC077BC824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활성화 함수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602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195EE5-FC55-ED4F-92D5-CA9C8BD27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033" y="1126112"/>
            <a:ext cx="4616759" cy="383347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" altLang="ko-KR" sz="1400" dirty="0"/>
              <a:t>https://</a:t>
            </a:r>
            <a:r>
              <a:rPr lang="en" altLang="ko-KR" sz="1400" dirty="0" err="1"/>
              <a:t>blog.naver.com</a:t>
            </a:r>
            <a:r>
              <a:rPr lang="en" altLang="ko-KR" sz="1400" dirty="0"/>
              <a:t>/</a:t>
            </a:r>
            <a:r>
              <a:rPr lang="en" altLang="ko-KR" sz="1400" dirty="0" err="1"/>
              <a:t>PostView.nhn?blogId</a:t>
            </a:r>
            <a:r>
              <a:rPr lang="en" altLang="ko-KR" sz="1400" dirty="0"/>
              <a:t>=</a:t>
            </a:r>
            <a:r>
              <a:rPr lang="en" altLang="ko-KR" sz="1400" dirty="0" err="1"/>
              <a:t>handuelly&amp;logNo</a:t>
            </a:r>
            <a:r>
              <a:rPr lang="en" altLang="ko-KR" sz="1400" dirty="0"/>
              <a:t>=221824080339</a:t>
            </a:r>
            <a:endParaRPr lang="x-none" altLang="en-US" sz="14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44BFAC-C83B-6142-8717-319F06A59013}"/>
              </a:ext>
            </a:extLst>
          </p:cNvPr>
          <p:cNvSpPr/>
          <p:nvPr/>
        </p:nvSpPr>
        <p:spPr>
          <a:xfrm>
            <a:off x="541760" y="802947"/>
            <a:ext cx="10765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ko-Kore-KR" dirty="0" err="1"/>
              <a:t>ReLU</a:t>
            </a:r>
            <a:r>
              <a:rPr lang="en" altLang="ko-Kore-KR" dirty="0"/>
              <a:t>(Rectified Linear Unit, </a:t>
            </a:r>
            <a:r>
              <a:rPr lang="ko-KR" altLang="en-US" dirty="0" err="1"/>
              <a:t>경사함수</a:t>
            </a:r>
            <a:r>
              <a:rPr lang="en-US" altLang="ko-KR" dirty="0"/>
              <a:t>)</a:t>
            </a:r>
            <a:r>
              <a:rPr lang="ko-KR" altLang="en-US" dirty="0"/>
              <a:t>는 가장 많이 사용되는 활성화 함수 중 하나이다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ko-Kore-KR" dirty="0"/>
              <a:t>Sigmoid</a:t>
            </a:r>
            <a:r>
              <a:rPr lang="ko-KR" altLang="en-US" dirty="0"/>
              <a:t>와 </a:t>
            </a:r>
            <a:r>
              <a:rPr lang="en" altLang="ko-Kore-KR" dirty="0"/>
              <a:t>tanh</a:t>
            </a:r>
            <a:r>
              <a:rPr lang="ko-KR" altLang="en-US" dirty="0"/>
              <a:t>가 갖는 </a:t>
            </a:r>
            <a:r>
              <a:rPr lang="en" altLang="ko-Kore-KR" dirty="0"/>
              <a:t>Gradient Vanishing </a:t>
            </a:r>
            <a:r>
              <a:rPr lang="ko-KR" altLang="en-US" dirty="0"/>
              <a:t>문제를 해결하기 위한 함수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F3B3D3E-66AB-8041-AB93-04DC077BC824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ReLU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24D4D8A-EB91-6447-A6D7-E6D4B53A01B1}"/>
              </a:ext>
            </a:extLst>
          </p:cNvPr>
          <p:cNvSpPr/>
          <p:nvPr/>
        </p:nvSpPr>
        <p:spPr>
          <a:xfrm>
            <a:off x="325844" y="5216313"/>
            <a:ext cx="11540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" altLang="ko-Kore-KR" sz="1600" dirty="0">
                <a:solidFill>
                  <a:srgbClr val="555555"/>
                </a:solidFill>
                <a:latin typeface="se-nanumgothic"/>
              </a:rPr>
              <a:t>x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가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보다 크면 기울기가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1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인 직선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, 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보다 작으면 함수 값이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이 된다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.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이는 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0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보다 작은 </a:t>
            </a:r>
            <a:r>
              <a:rPr lang="ko-KR" altLang="en-US" sz="1600" dirty="0" err="1">
                <a:solidFill>
                  <a:srgbClr val="555555"/>
                </a:solidFill>
                <a:latin typeface="se-nanumgothic"/>
              </a:rPr>
              <a:t>값들에서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 뉴런이 죽을 수 있는 단점을 야기</a:t>
            </a:r>
            <a:endParaRPr lang="en-US" altLang="ko-KR" sz="1600" dirty="0">
              <a:solidFill>
                <a:srgbClr val="555555"/>
              </a:solidFill>
              <a:latin typeface="se-nanumgothic"/>
            </a:endParaRPr>
          </a:p>
          <a:p>
            <a:pPr fontAlgn="base"/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한다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.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  또한 </a:t>
            </a:r>
            <a:r>
              <a:rPr lang="en" altLang="ko-Kore-KR" sz="1600" dirty="0">
                <a:solidFill>
                  <a:srgbClr val="555555"/>
                </a:solidFill>
                <a:latin typeface="se-nanumgothic"/>
              </a:rPr>
              <a:t>sigmoid, tanh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함수보다 학습이 빠르고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,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연산 비용이 적고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, </a:t>
            </a:r>
            <a:r>
              <a:rPr lang="ko-KR" altLang="en-US" sz="1600" dirty="0">
                <a:solidFill>
                  <a:srgbClr val="555555"/>
                </a:solidFill>
                <a:latin typeface="se-nanumgothic"/>
              </a:rPr>
              <a:t>구현이 매우 간단하다는 특징이 있다</a:t>
            </a:r>
            <a:r>
              <a:rPr lang="en-US" altLang="ko-KR" sz="1600" dirty="0">
                <a:solidFill>
                  <a:srgbClr val="555555"/>
                </a:solidFill>
                <a:latin typeface="se-nanumgothic"/>
              </a:rPr>
              <a:t>.</a:t>
            </a:r>
            <a:endParaRPr lang="ko-KR" altLang="en-US" sz="1600" b="0" i="0" u="none" strike="noStrike" dirty="0">
              <a:solidFill>
                <a:srgbClr val="555555"/>
              </a:solidFill>
              <a:effectLst/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768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5475A-9F12-F841-B6B6-C97ADCD41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8" y="720090"/>
            <a:ext cx="10756556" cy="427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0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7955BC-4DCE-914F-B4AF-34AD9E479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82" y="2785415"/>
            <a:ext cx="11050235" cy="128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67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7A18523-91DA-A14C-AE76-8B2F4C95C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25083"/>
            <a:ext cx="10905066" cy="3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F16139-CAFF-3C4F-AD74-3E6BDDE2C991}"/>
              </a:ext>
            </a:extLst>
          </p:cNvPr>
          <p:cNvSpPr/>
          <p:nvPr/>
        </p:nvSpPr>
        <p:spPr>
          <a:xfrm>
            <a:off x="603791" y="432554"/>
            <a:ext cx="5492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Automatically remove objectionable content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endParaRPr lang="x-none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4C02EA-C859-1E4D-9CDC-AFF4DF9DCB78}"/>
              </a:ext>
            </a:extLst>
          </p:cNvPr>
          <p:cNvSpPr/>
          <p:nvPr/>
        </p:nvSpPr>
        <p:spPr>
          <a:xfrm>
            <a:off x="624840" y="1058525"/>
            <a:ext cx="103593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 the first quarter of this year, 8.3 million videos were removed from YouTube, and</a:t>
            </a:r>
            <a:r>
              <a:rPr lang="en" altLang="x-none" b="0" i="0" u="none" strike="noStrike" dirty="0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 76% were automatically identified and flagged by artificial intelligence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classifiers.</a:t>
            </a:r>
            <a:endParaRPr lang="x-none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2885DE-3300-BB46-8138-BBF00ACAACCA}"/>
              </a:ext>
            </a:extLst>
          </p:cNvPr>
          <p:cNvSpPr txBox="1"/>
          <p:nvPr/>
        </p:nvSpPr>
        <p:spPr>
          <a:xfrm>
            <a:off x="603791" y="1924971"/>
            <a:ext cx="10447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자동으로 부적절한 컨텐츠를 삭제하는데 활용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2019</a:t>
            </a:r>
            <a:r>
              <a:rPr kumimoji="1" lang="ko-KR" altLang="en-US" dirty="0"/>
              <a:t>년도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분기에는 </a:t>
            </a:r>
            <a:r>
              <a:rPr kumimoji="1" lang="en-US" altLang="ko-KR" dirty="0"/>
              <a:t>8</a:t>
            </a:r>
            <a:r>
              <a:rPr kumimoji="1" lang="ko-KR" altLang="en-US" dirty="0"/>
              <a:t>천 </a:t>
            </a:r>
            <a:r>
              <a:rPr kumimoji="1" lang="en-US" altLang="ko-KR" dirty="0"/>
              <a:t>300</a:t>
            </a:r>
            <a:r>
              <a:rPr kumimoji="1" lang="ko-KR" altLang="en-US"/>
              <a:t>만개의 </a:t>
            </a:r>
            <a:r>
              <a:rPr kumimoji="1" lang="ko-KR" altLang="en-US" dirty="0"/>
              <a:t>비디오가 삭제되었는데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중 </a:t>
            </a:r>
            <a:r>
              <a:rPr kumimoji="1" lang="en-US" altLang="ko-KR" dirty="0"/>
              <a:t>76%</a:t>
            </a:r>
            <a:r>
              <a:rPr kumimoji="1" lang="ko-KR" altLang="en-US" dirty="0"/>
              <a:t> 가 </a:t>
            </a:r>
            <a:r>
              <a:rPr kumimoji="1" lang="en-US" altLang="ko-KR" dirty="0"/>
              <a:t>AI</a:t>
            </a:r>
            <a:r>
              <a:rPr kumimoji="1" lang="ko-KR" altLang="en-US" dirty="0"/>
              <a:t> 에 의해 자동으로 검열 되었다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  <p:pic>
        <p:nvPicPr>
          <p:cNvPr id="9" name="그림 8" descr="사람, 사진, 테이블, 앉아있는이(가) 표시된 사진&#10;&#10;자동 생성된 설명">
            <a:extLst>
              <a:ext uri="{FF2B5EF4-FFF2-40B4-BE49-F238E27FC236}">
                <a16:creationId xmlns:a16="http://schemas.microsoft.com/office/drawing/2014/main" id="{5A1B4B94-012E-F64B-991A-E8B296F1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840" y="3680956"/>
            <a:ext cx="1771650" cy="272148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4F2F3-0C44-B244-A0F3-EE7573B0CA57}"/>
              </a:ext>
            </a:extLst>
          </p:cNvPr>
          <p:cNvSpPr/>
          <p:nvPr/>
        </p:nvSpPr>
        <p:spPr>
          <a:xfrm>
            <a:off x="558746" y="3180536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New effects on videos</a:t>
            </a:r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</a:t>
            </a:r>
            <a:endParaRPr lang="x-none" altLang="en-US" dirty="0"/>
          </a:p>
        </p:txBody>
      </p:sp>
      <p:pic>
        <p:nvPicPr>
          <p:cNvPr id="12" name="그림 11" descr="실내, 사람, 사진, 여자이(가) 표시된 사진&#10;&#10;자동 생성된 설명">
            <a:extLst>
              <a:ext uri="{FF2B5EF4-FFF2-40B4-BE49-F238E27FC236}">
                <a16:creationId xmlns:a16="http://schemas.microsoft.com/office/drawing/2014/main" id="{7B39FCC9-09E4-7249-8938-F57346220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8215" y="3680957"/>
            <a:ext cx="1659850" cy="272148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A6F12D-1329-9A4A-B0F3-F511402F3422}"/>
              </a:ext>
            </a:extLst>
          </p:cNvPr>
          <p:cNvSpPr/>
          <p:nvPr/>
        </p:nvSpPr>
        <p:spPr>
          <a:xfrm>
            <a:off x="558746" y="36809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b="0" i="0" u="none" strike="noStrike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researchers trained an algorithm with carefully labeled imagery that allowed the algorithm to learn patterns, and the result is a fast system that can keep up with video.</a:t>
            </a:r>
            <a:endParaRPr lang="x-none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4BAAD-4322-B048-871B-F6F4C7B8F50D}"/>
              </a:ext>
            </a:extLst>
          </p:cNvPr>
          <p:cNvSpPr txBox="1"/>
          <p:nvPr/>
        </p:nvSpPr>
        <p:spPr>
          <a:xfrm>
            <a:off x="558746" y="4945652"/>
            <a:ext cx="62007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비디오에 활용되는 새로운 효과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lang="ko-KR" altLang="en-US" dirty="0"/>
              <a:t>알고리즘이 패턴을 학습할 수 있도록 주의 깊게 라벨을 붙인 </a:t>
            </a:r>
            <a:endParaRPr lang="en-US" altLang="ko-KR" dirty="0"/>
          </a:p>
          <a:p>
            <a:r>
              <a:rPr lang="ko-KR" altLang="en-US" dirty="0"/>
              <a:t>이미지로 알고리즘을 훈련시켰고</a:t>
            </a:r>
            <a:r>
              <a:rPr lang="en-US" altLang="ko-KR" dirty="0"/>
              <a:t>, </a:t>
            </a:r>
            <a:r>
              <a:rPr lang="ko-KR" altLang="en-US" dirty="0"/>
              <a:t>그 결과 별도의 장비 없이</a:t>
            </a:r>
            <a:endParaRPr lang="en-US" altLang="ko-KR" dirty="0"/>
          </a:p>
          <a:p>
            <a:r>
              <a:rPr kumimoji="1" lang="ko-KR" altLang="en-US" dirty="0"/>
              <a:t>비디오의 배경을 바꿀 수 있는 효과를 만들어 내었다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187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2DF79F6-CDA5-2843-96BE-7BD18EE63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1"/>
            <a:ext cx="10905066" cy="54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725110C-80CD-FF46-A496-235ECF05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867" y="643466"/>
            <a:ext cx="911426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5A86A37-31E6-9B40-916C-FD0BC2C5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28" y="643466"/>
            <a:ext cx="102221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1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4D81E7A-C174-4E40-81D5-65C4F0CF4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48098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B19A06E-05DD-A24F-836C-FEBA509F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49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72F833F-8AF4-3847-8257-DC392EFD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1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5F1B90-4708-3245-8C75-18A19AEB1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07" y="643466"/>
            <a:ext cx="647798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0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881DC0-4D87-BF4B-BBEF-AE0A230F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38936"/>
            <a:ext cx="10905066" cy="4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16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F7EEF5-9463-854B-9B56-723451F6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8" y="643466"/>
            <a:ext cx="83775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329756A-4F03-6047-AE94-5ECA16B7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403" y="643466"/>
            <a:ext cx="79871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1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2885DE-3300-BB46-8138-BBF00ACAACCA}"/>
              </a:ext>
            </a:extLst>
          </p:cNvPr>
          <p:cNvSpPr txBox="1"/>
          <p:nvPr/>
        </p:nvSpPr>
        <p:spPr>
          <a:xfrm>
            <a:off x="541762" y="2625006"/>
            <a:ext cx="10447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다음에 재생될 목록 기능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kumimoji="1" lang="en-US" altLang="ko-KR" dirty="0"/>
              <a:t>AI</a:t>
            </a:r>
            <a:r>
              <a:rPr kumimoji="1" lang="ko-KR" altLang="en-US" dirty="0"/>
              <a:t>가 실시간으로 추가되는 새로운 데이터들도 고려하며 다음 영상을 추천해낸다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x-none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B5817-ECB7-8040-9256-745645950AF4}"/>
              </a:ext>
            </a:extLst>
          </p:cNvPr>
          <p:cNvSpPr/>
          <p:nvPr/>
        </p:nvSpPr>
        <p:spPr>
          <a:xfrm>
            <a:off x="541762" y="432554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“Up Next” feature</a:t>
            </a:r>
            <a:endParaRPr lang="x-none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2B7CF2-B820-9147-A0BF-8B89E544AC95}"/>
              </a:ext>
            </a:extLst>
          </p:cNvPr>
          <p:cNvSpPr/>
          <p:nvPr/>
        </p:nvSpPr>
        <p:spPr>
          <a:xfrm>
            <a:off x="622812" y="1058525"/>
            <a:ext cx="72267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It had to be able to handle real-time recommendations while new </a:t>
            </a:r>
          </a:p>
          <a:p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data is constantly added by users.</a:t>
            </a:r>
            <a:r>
              <a:rPr lang="en" altLang="x-none" b="0" i="0" u="none" strike="noStrike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 The solution they came up with </a:t>
            </a:r>
          </a:p>
          <a:p>
            <a:r>
              <a:rPr lang="en" altLang="x-none" b="0" i="0" u="none" strike="noStrike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2"/>
              </a:rPr>
              <a:t>is a two-part system</a:t>
            </a:r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 The first is candidate generation, where the </a:t>
            </a:r>
          </a:p>
          <a:p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algorithm assesses the YouTube history of the user. The second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part</a:t>
            </a:r>
            <a:r>
              <a:rPr lang="ko-KR" altLang="en-US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" altLang="x-none" b="0" i="0" u="none" strike="noStrike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is the ranking system that assigns a score to each video.</a:t>
            </a:r>
            <a:endParaRPr lang="x-none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BFC062C-6732-D841-B73B-EDDAD50A4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590" y="1058525"/>
            <a:ext cx="3958482" cy="14773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AAF1FF5-544F-374C-9A43-75DE5CF729F6}"/>
              </a:ext>
            </a:extLst>
          </p:cNvPr>
          <p:cNvSpPr/>
          <p:nvPr/>
        </p:nvSpPr>
        <p:spPr>
          <a:xfrm>
            <a:off x="541762" y="3789250"/>
            <a:ext cx="368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dirty="0">
                <a:solidFill>
                  <a:srgbClr val="333333"/>
                </a:solidFill>
                <a:latin typeface="Georgia" panose="02040502050405020303" pitchFamily="18" charset="0"/>
              </a:rPr>
              <a:t>Training on depth prediction</a:t>
            </a:r>
            <a:r>
              <a:rPr lang="en" altLang="x-none" dirty="0">
                <a:solidFill>
                  <a:srgbClr val="333333"/>
                </a:solidFill>
                <a:latin typeface="Georgia" panose="02040502050405020303" pitchFamily="18" charset="0"/>
              </a:rPr>
              <a:t> </a:t>
            </a:r>
            <a:endParaRPr lang="x-none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5026EA2-88B6-E84F-9679-21FE5DEB8066}"/>
              </a:ext>
            </a:extLst>
          </p:cNvPr>
          <p:cNvSpPr/>
          <p:nvPr/>
        </p:nvSpPr>
        <p:spPr>
          <a:xfrm>
            <a:off x="541762" y="4244671"/>
            <a:ext cx="730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333333"/>
                </a:solidFill>
                <a:latin typeface="Georgia" panose="02040502050405020303" pitchFamily="18" charset="0"/>
              </a:rPr>
              <a:t>With so much data, YouTube videos provide a fertile </a:t>
            </a:r>
          </a:p>
          <a:p>
            <a:r>
              <a:rPr lang="en" altLang="x-none" dirty="0">
                <a:solidFill>
                  <a:srgbClr val="333333"/>
                </a:solidFill>
                <a:latin typeface="Georgia" panose="02040502050405020303" pitchFamily="18" charset="0"/>
              </a:rPr>
              <a:t>training ground for artificial intelligence algorithms.</a:t>
            </a:r>
            <a:endParaRPr lang="x-none" altLang="en-US" dirty="0"/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F7A904C-1670-B849-9196-7AB99337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019" y="3779825"/>
            <a:ext cx="5619790" cy="14773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859C64-B29E-F646-8BC0-6C3477E3670B}"/>
              </a:ext>
            </a:extLst>
          </p:cNvPr>
          <p:cNvSpPr txBox="1"/>
          <p:nvPr/>
        </p:nvSpPr>
        <p:spPr>
          <a:xfrm>
            <a:off x="541761" y="4996057"/>
            <a:ext cx="11102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x-none" b="1" dirty="0"/>
              <a:t>-</a:t>
            </a:r>
            <a:r>
              <a:rPr kumimoji="1" lang="en-US" altLang="ko-KR" b="1" dirty="0"/>
              <a:t>&gt;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depth prediction </a:t>
            </a:r>
            <a:r>
              <a:rPr kumimoji="1" lang="ko-KR" altLang="en-US" b="1" dirty="0"/>
              <a:t>훈련</a:t>
            </a:r>
            <a:endParaRPr kumimoji="1" lang="en-US" altLang="ko-KR" b="1" dirty="0"/>
          </a:p>
          <a:p>
            <a:endParaRPr kumimoji="1" lang="en-US" altLang="ko-KR" dirty="0"/>
          </a:p>
          <a:p>
            <a:r>
              <a:rPr lang="ko-KR" altLang="en-US" dirty="0" err="1"/>
              <a:t>한장의</a:t>
            </a:r>
            <a:r>
              <a:rPr lang="ko-KR" altLang="en-US" dirty="0"/>
              <a:t> 이미지로부터 영상의 픽셀 별 깊이</a:t>
            </a:r>
            <a:r>
              <a:rPr lang="en-US" altLang="ko-KR" dirty="0"/>
              <a:t>(</a:t>
            </a:r>
            <a:r>
              <a:rPr lang="en" altLang="x-none" dirty="0"/>
              <a:t>depth)</a:t>
            </a:r>
            <a:r>
              <a:rPr lang="ko-KR" altLang="en-US" dirty="0" err="1"/>
              <a:t>를</a:t>
            </a:r>
            <a:r>
              <a:rPr lang="ko-KR" altLang="en-US" dirty="0"/>
              <a:t> 추정하는 기술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" altLang="x-none" dirty="0"/>
              <a:t>semantic segmentation</a:t>
            </a:r>
            <a:r>
              <a:rPr lang="ko-KR" altLang="en-US" dirty="0"/>
              <a:t>을 </a:t>
            </a:r>
            <a:r>
              <a:rPr lang="ko-KR" altLang="en-US" dirty="0" err="1"/>
              <a:t>학습하듯</a:t>
            </a:r>
            <a:r>
              <a:rPr lang="ko-KR" altLang="en-US" dirty="0"/>
              <a:t> 입력 영상의 패턴과 출력</a:t>
            </a:r>
            <a:r>
              <a:rPr lang="en-US" altLang="ko-KR" dirty="0"/>
              <a:t>(</a:t>
            </a:r>
            <a:r>
              <a:rPr lang="en" altLang="x-none" dirty="0"/>
              <a:t>depth)</a:t>
            </a:r>
            <a:r>
              <a:rPr lang="ko-KR" altLang="en-US" dirty="0"/>
              <a:t>을 기계적으로 학습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kumimoji="1" lang="ko-KR" altLang="en-US" dirty="0"/>
              <a:t>유튜브에 제공되는 수많은 데이터를 </a:t>
            </a:r>
            <a:r>
              <a:rPr kumimoji="1" lang="ko-KR" altLang="en-US" dirty="0" err="1"/>
              <a:t>활영하며</a:t>
            </a:r>
            <a:r>
              <a:rPr kumimoji="1" lang="ko-KR" altLang="en-US" dirty="0"/>
              <a:t> </a:t>
            </a:r>
            <a:r>
              <a:rPr lang="ko-KR" altLang="en-US" dirty="0" err="1"/>
              <a:t>딥러닝을</a:t>
            </a:r>
            <a:r>
              <a:rPr lang="ko-KR" altLang="en-US" dirty="0"/>
              <a:t> 사용하여</a:t>
            </a:r>
            <a:r>
              <a:rPr lang="en-US" altLang="ko-KR" dirty="0"/>
              <a:t> </a:t>
            </a:r>
            <a:r>
              <a:rPr lang="ko-KR" altLang="en-US" dirty="0"/>
              <a:t>이를 학습시킨다</a:t>
            </a:r>
            <a:r>
              <a:rPr lang="en-US" altLang="ko-KR" dirty="0"/>
              <a:t>.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9002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DFC6DB-98AE-0041-BA4A-78F385E0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007" y="643466"/>
            <a:ext cx="705198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3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9CE358-3B7D-944E-B7D1-E77F1BFB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536" y="643466"/>
            <a:ext cx="617292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1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C10A0D6-C317-124D-9AF6-F47BF792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11563"/>
            <a:ext cx="10905066" cy="40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57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B5817-ECB7-8040-9256-745645950AF4}"/>
              </a:ext>
            </a:extLst>
          </p:cNvPr>
          <p:cNvSpPr/>
          <p:nvPr/>
        </p:nvSpPr>
        <p:spPr>
          <a:xfrm>
            <a:off x="541760" y="854685"/>
            <a:ext cx="3058690" cy="459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sz="2400" b="1" i="0" u="none" strike="noStrike" dirty="0">
                <a:effectLst/>
                <a:latin typeface="Georgia" panose="02040502050405020303" pitchFamily="18" charset="0"/>
              </a:rPr>
              <a:t>“Up Next” feature</a:t>
            </a:r>
            <a:endParaRPr lang="x-none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4F08FB-7914-1644-B2F6-A613DD24C47F}"/>
              </a:ext>
            </a:extLst>
          </p:cNvPr>
          <p:cNvSpPr/>
          <p:nvPr/>
        </p:nvSpPr>
        <p:spPr>
          <a:xfrm>
            <a:off x="541761" y="208354"/>
            <a:ext cx="8337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sz="3600" b="1" dirty="0">
                <a:solidFill>
                  <a:srgbClr val="111111"/>
                </a:solidFill>
                <a:latin typeface="Source Sans Pro" panose="020B0503030403020204" pitchFamily="34" charset="0"/>
              </a:rPr>
              <a:t>How Does the YouTube Algorithm Work?</a:t>
            </a:r>
            <a:endParaRPr lang="en" altLang="x-none" sz="3600" b="1" i="0" u="none" strike="noStrike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45039C-6C31-AA41-83D5-FBC1C016895F}"/>
              </a:ext>
            </a:extLst>
          </p:cNvPr>
          <p:cNvSpPr/>
          <p:nvPr/>
        </p:nvSpPr>
        <p:spPr>
          <a:xfrm>
            <a:off x="541760" y="2004472"/>
            <a:ext cx="111025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1" dirty="0">
                <a:solidFill>
                  <a:srgbClr val="111111"/>
                </a:solidFill>
                <a:latin typeface="Source Sans Pro" panose="020B0503030403020204" pitchFamily="34" charset="0"/>
              </a:rPr>
              <a:t>2005-2012: View count (a.k.a. clicks)</a:t>
            </a:r>
          </a:p>
          <a:p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For the first seven years, YouTube rewarded videos that got clicks, rather than the ones that kept users engaged.</a:t>
            </a:r>
            <a:r>
              <a:rPr lang="en" altLang="x-none" dirty="0"/>
              <a:t> Obviously, this system had a tendency to show people a lot of clickbait: misleading titles and thumbnails proliferated. </a:t>
            </a:r>
            <a:endParaRPr lang="en" altLang="x-none" dirty="0">
              <a:solidFill>
                <a:srgbClr val="111111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5CFBFC-4E08-D248-B44E-45B5B496679E}"/>
              </a:ext>
            </a:extLst>
          </p:cNvPr>
          <p:cNvSpPr/>
          <p:nvPr/>
        </p:nvSpPr>
        <p:spPr>
          <a:xfrm>
            <a:off x="541760" y="1385888"/>
            <a:ext cx="5614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sz="2400" b="1" dirty="0">
                <a:solidFill>
                  <a:srgbClr val="111111"/>
                </a:solidFill>
                <a:latin typeface="Source Sans Pro" panose="020B0503030403020204" pitchFamily="34" charset="0"/>
              </a:rPr>
              <a:t>A brief history of the YouTube algorithm</a:t>
            </a:r>
            <a:endParaRPr lang="en" altLang="x-none" sz="2400" b="1" i="0" u="none" strike="noStrike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0227FB-397C-CB46-B6FA-94002FBAC99D}"/>
              </a:ext>
            </a:extLst>
          </p:cNvPr>
          <p:cNvSpPr txBox="1"/>
          <p:nvPr/>
        </p:nvSpPr>
        <p:spPr>
          <a:xfrm>
            <a:off x="519838" y="2982175"/>
            <a:ext cx="10033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-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조회수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클릭수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기준으로 추천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그러나 유저들이 많은 </a:t>
            </a:r>
            <a:r>
              <a:rPr kumimoji="1" lang="ko-KR" altLang="en-US" dirty="0" err="1"/>
              <a:t>썸네일</a:t>
            </a:r>
            <a:r>
              <a:rPr kumimoji="1" lang="ko-KR" altLang="en-US" dirty="0"/>
              <a:t> 낚시와 제목 낚시에 노출되었다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ACDF86-C007-0B46-88C8-12D72E6CD423}"/>
              </a:ext>
            </a:extLst>
          </p:cNvPr>
          <p:cNvSpPr/>
          <p:nvPr/>
        </p:nvSpPr>
        <p:spPr>
          <a:xfrm>
            <a:off x="519839" y="3515277"/>
            <a:ext cx="4190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x-none" b="1" dirty="0">
                <a:solidFill>
                  <a:srgbClr val="111111"/>
                </a:solidFill>
                <a:latin typeface="Source Sans Pro" panose="020B0503030403020204" pitchFamily="34" charset="0"/>
              </a:rPr>
              <a:t>2012: Watch time (a.k.a. view duration)</a:t>
            </a:r>
            <a:endParaRPr lang="en" altLang="x-none" b="1" i="0" u="none" strike="noStrike" dirty="0">
              <a:solidFill>
                <a:srgbClr val="111111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67EFF2-361A-EA45-9710-A1AC7B9D9A82}"/>
              </a:ext>
            </a:extLst>
          </p:cNvPr>
          <p:cNvSpPr/>
          <p:nvPr/>
        </p:nvSpPr>
        <p:spPr>
          <a:xfrm>
            <a:off x="519838" y="3927164"/>
            <a:ext cx="111025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 By prioritizing videos that hold attention throughout (as well as increasing the amount of time a user spends on the platform overall)</a:t>
            </a:r>
            <a:r>
              <a:rPr lang="ko-KR" altLang="en-US" dirty="0">
                <a:solidFill>
                  <a:srgbClr val="111111"/>
                </a:solidFill>
                <a:latin typeface="Source Sans Pro" panose="020B0503030403020204" pitchFamily="34" charset="0"/>
              </a:rPr>
              <a:t> </a:t>
            </a:r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Meanwhile, YouTube was also encouraging creators to stop fussing with algorithm optimization (i.e., making videos shorter to get a higher retention rate, or making them longer in order to rack up more watch time).</a:t>
            </a:r>
            <a:endParaRPr lang="x-none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E9D19BF-3059-FA49-8F76-1DE4E776D396}"/>
              </a:ext>
            </a:extLst>
          </p:cNvPr>
          <p:cNvSpPr/>
          <p:nvPr/>
        </p:nvSpPr>
        <p:spPr>
          <a:xfrm>
            <a:off x="628650" y="6318256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https://</a:t>
            </a:r>
            <a:r>
              <a:rPr lang="en-US" altLang="ko-KR" sz="1400" dirty="0" err="1"/>
              <a:t>blog.hootsuite.com</a:t>
            </a:r>
            <a:r>
              <a:rPr lang="en-US" altLang="ko-KR" sz="1400" dirty="0"/>
              <a:t>/how-the-</a:t>
            </a:r>
            <a:r>
              <a:rPr lang="en-US" altLang="ko-KR" sz="1400" dirty="0" err="1"/>
              <a:t>youtube</a:t>
            </a:r>
            <a:r>
              <a:rPr lang="en-US" altLang="ko-KR" sz="1400" dirty="0"/>
              <a:t>-algorithm-works/</a:t>
            </a:r>
            <a:endParaRPr lang="x-none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E5504-AF44-6940-BB98-88B4979D75B3}"/>
              </a:ext>
            </a:extLst>
          </p:cNvPr>
          <p:cNvSpPr txBox="1"/>
          <p:nvPr/>
        </p:nvSpPr>
        <p:spPr>
          <a:xfrm>
            <a:off x="573179" y="5192120"/>
            <a:ext cx="11165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-&gt;</a:t>
            </a:r>
            <a:r>
              <a:rPr kumimoji="1" lang="ko-KR" altLang="en-US" dirty="0"/>
              <a:t> 실제 그 영상을 시청한 시간을 기준으로 추천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이로 인해 </a:t>
            </a:r>
            <a:r>
              <a:rPr kumimoji="1" lang="ko-KR" altLang="en-US" dirty="0" err="1"/>
              <a:t>크리에이터들의</a:t>
            </a:r>
            <a:r>
              <a:rPr kumimoji="1" lang="ko-KR" altLang="en-US" dirty="0"/>
              <a:t> 알고리즘 최적화 소동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재시청률을</a:t>
            </a:r>
            <a:endParaRPr kumimoji="1" lang="en-US" altLang="ko-KR" dirty="0"/>
          </a:p>
          <a:p>
            <a:r>
              <a:rPr kumimoji="1" lang="ko-KR" altLang="en-US" dirty="0"/>
              <a:t>높이기 </a:t>
            </a:r>
            <a:r>
              <a:rPr kumimoji="1" lang="ko-KR" altLang="en-US" dirty="0" err="1"/>
              <a:t>위해여</a:t>
            </a:r>
            <a:r>
              <a:rPr kumimoji="1" lang="ko-KR" altLang="en-US" dirty="0"/>
              <a:t> 영상을 더 짧게 만든다던가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영상을 시청한 시간을 늘리기 위해 영상을 더 길게 만든다던가</a:t>
            </a:r>
            <a:r>
              <a:rPr kumimoji="1" lang="en-US" altLang="ko-KR" dirty="0"/>
              <a:t>)</a:t>
            </a:r>
            <a:r>
              <a:rPr kumimoji="1" lang="ko-KR" altLang="en-US" dirty="0"/>
              <a:t> 이 </a:t>
            </a:r>
            <a:endParaRPr kumimoji="1" lang="en-US" altLang="ko-KR" dirty="0"/>
          </a:p>
          <a:p>
            <a:r>
              <a:rPr kumimoji="1" lang="ko-KR" altLang="en-US" dirty="0"/>
              <a:t>생김</a:t>
            </a:r>
            <a:endParaRPr kumimoji="1" lang="en-US" altLang="ko-KR" dirty="0"/>
          </a:p>
          <a:p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03343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0227FB-397C-CB46-B6FA-94002FBAC99D}"/>
              </a:ext>
            </a:extLst>
          </p:cNvPr>
          <p:cNvSpPr txBox="1"/>
          <p:nvPr/>
        </p:nvSpPr>
        <p:spPr>
          <a:xfrm>
            <a:off x="519838" y="1508291"/>
            <a:ext cx="21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-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새로운 모델 도입</a:t>
            </a:r>
            <a:endParaRPr kumimoji="1" lang="x-none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8E5562-5853-4A4E-B8C0-2DC03F1807F6}"/>
              </a:ext>
            </a:extLst>
          </p:cNvPr>
          <p:cNvSpPr/>
          <p:nvPr/>
        </p:nvSpPr>
        <p:spPr>
          <a:xfrm>
            <a:off x="541760" y="392931"/>
            <a:ext cx="11401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b="1" dirty="0">
                <a:solidFill>
                  <a:srgbClr val="111111"/>
                </a:solidFill>
                <a:latin typeface="Source Sans Pro" panose="020B0503030403020204" pitchFamily="34" charset="0"/>
              </a:rPr>
              <a:t>2016: Machine learning (a.k.a. the algorithm)</a:t>
            </a:r>
            <a:endParaRPr lang="x-none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967999-8C3A-5B47-ACE7-412241020BD3}"/>
              </a:ext>
            </a:extLst>
          </p:cNvPr>
          <p:cNvSpPr/>
          <p:nvPr/>
        </p:nvSpPr>
        <p:spPr>
          <a:xfrm>
            <a:off x="541760" y="797333"/>
            <a:ext cx="10993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 dirty="0">
                <a:solidFill>
                  <a:srgbClr val="111111"/>
                </a:solidFill>
                <a:latin typeface="Source Sans Pro" panose="020B0503030403020204" pitchFamily="34" charset="0"/>
              </a:rPr>
              <a:t>In 2016, YouTube released a whitepaper that made some waves. In it, product engineers described the role of deep neural networks and machine learning in the platform’s recommendation system.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76D23E-DA15-854A-A704-890A23CB5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311" y="1443664"/>
            <a:ext cx="5812454" cy="37284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1E0A6B-3FF8-DA4E-A39F-C06730B3E3E6}"/>
              </a:ext>
            </a:extLst>
          </p:cNvPr>
          <p:cNvSpPr/>
          <p:nvPr/>
        </p:nvSpPr>
        <p:spPr>
          <a:xfrm>
            <a:off x="2656311" y="51720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x-none" dirty="0">
                <a:latin typeface="CMBX9"/>
              </a:rPr>
              <a:t>Figure 2: Recommendation system architecture demonstrating the “funnel” where candidate videos are retrieved and ranked before presenting only a few to the user. </a:t>
            </a:r>
            <a:endParaRPr lang="en" altLang="x-none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3C5B2E-DD93-1148-8EBE-87AF655BBC44}"/>
              </a:ext>
            </a:extLst>
          </p:cNvPr>
          <p:cNvSpPr/>
          <p:nvPr/>
        </p:nvSpPr>
        <p:spPr>
          <a:xfrm>
            <a:off x="519838" y="6134600"/>
            <a:ext cx="112911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400" dirty="0"/>
              <a:t>YouTube is slightly different than other services that utilize recommendation systems(</a:t>
            </a:r>
            <a:r>
              <a:rPr lang="en" altLang="ko-Kore-KR" sz="1400" dirty="0" err="1"/>
              <a:t>i.e</a:t>
            </a:r>
            <a:r>
              <a:rPr lang="en" altLang="ko-Kore-KR" sz="1400" dirty="0"/>
              <a:t> Netflix, Hulu, Spotify)</a:t>
            </a:r>
            <a:r>
              <a:rPr lang="en" altLang="ko-Kore-KR" sz="1400" dirty="0">
                <a:solidFill>
                  <a:srgbClr val="292929"/>
                </a:solidFill>
                <a:latin typeface="medium-content-serif-font"/>
              </a:rPr>
              <a:t> because users upload thousands of hours of video to the platform every second.</a:t>
            </a:r>
            <a:endParaRPr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024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ko-Kore-KR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Youtube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추천 시스템 </a:t>
            </a:r>
            <a:r>
              <a:rPr lang="en-GB" altLang="ko-Kore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overview: </a:t>
            </a:r>
          </a:p>
          <a:p>
            <a:endParaRPr lang="en-GB" altLang="ko-Kore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254000"/>
            <a:r>
              <a:rPr lang="en-GB" altLang="ko-Kore-KR" dirty="0">
                <a:solidFill>
                  <a:srgbClr val="000000"/>
                </a:solidFill>
                <a:latin typeface="Wingdings" pitchFamily="2" charset="2"/>
                <a:ea typeface="Apple SD Gothic Neo" panose="02000300000000000000" pitchFamily="2" charset="-127"/>
              </a:rPr>
              <a:t>l</a:t>
            </a:r>
            <a:r>
              <a:rPr lang="en-GB" altLang="ko-Kore-KR" dirty="0">
                <a:solidFill>
                  <a:srgbClr val="000000"/>
                </a:solidFill>
                <a:latin typeface="Times New Roman" panose="02020603050405020304" pitchFamily="18" charset="0"/>
                <a:ea typeface="Apple SD Gothic Neo" panose="02000300000000000000" pitchFamily="2" charset="-127"/>
              </a:rPr>
              <a:t> 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구글 딥 러닝 인공지능 </a:t>
            </a:r>
            <a:r>
              <a:rPr lang="en-GB" altLang="ko-Kore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Brain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알고리즘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심층 신경망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GB" altLang="ko-Kore-KR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neural network, DNN) 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254000"/>
            <a:r>
              <a:rPr lang="en-GB" altLang="ko-Kore-KR" dirty="0">
                <a:solidFill>
                  <a:srgbClr val="000000"/>
                </a:solidFill>
                <a:latin typeface="Wingdings" pitchFamily="2" charset="2"/>
                <a:ea typeface="Apple SD Gothic Neo" panose="02000300000000000000" pitchFamily="2" charset="-127"/>
              </a:rPr>
              <a:t>l</a:t>
            </a:r>
            <a:r>
              <a:rPr lang="en-GB" altLang="ko-Kore-KR" dirty="0">
                <a:solidFill>
                  <a:srgbClr val="000000"/>
                </a:solidFill>
                <a:latin typeface="Times New Roman" panose="02020603050405020304" pitchFamily="18" charset="0"/>
                <a:ea typeface="Apple SD Gothic Neo" panose="02000300000000000000" pitchFamily="2" charset="-127"/>
              </a:rPr>
              <a:t> 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엄청난 다중 분류 문제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수많은 비디오 중 사용자가 오랜 시간 시청할 비디오 몇 개를 골라내기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indent="-254000"/>
            <a:r>
              <a:rPr lang="en-GB" altLang="ko-Kore-KR" dirty="0">
                <a:solidFill>
                  <a:srgbClr val="000000"/>
                </a:solidFill>
                <a:latin typeface="Wingdings" pitchFamily="2" charset="2"/>
                <a:ea typeface="Apple SD Gothic Neo" panose="02000300000000000000" pitchFamily="2" charset="-127"/>
              </a:rPr>
              <a:t>l</a:t>
            </a:r>
            <a:r>
              <a:rPr lang="en-GB" altLang="ko-Kore-KR" dirty="0">
                <a:solidFill>
                  <a:srgbClr val="000000"/>
                </a:solidFill>
                <a:latin typeface="Times New Roman" panose="02020603050405020304" pitchFamily="18" charset="0"/>
                <a:ea typeface="Apple SD Gothic Neo" panose="02000300000000000000" pitchFamily="2" charset="-127"/>
              </a:rPr>
              <a:t> 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두 단계의 정보 검색 방법을 따라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심층 신경망으로 구성된 시스템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indent="-254000"/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1. </a:t>
            </a:r>
            <a:r>
              <a:rPr lang="en-GB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Candidate Generation network 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후보 생성 네트워크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사용자가 다음에 시청할 비디오 예측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2. </a:t>
            </a:r>
            <a:r>
              <a:rPr lang="en-GB" altLang="ko-Kore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Ranking network (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순위 평가 네트워크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사용자의 비디오 시청 시간 예측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b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정보를 단계적으로 접근하는 이유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제한된 정보를 사용해 첫 번째 네트워크로 분석해야 할 데이터 범위 좁힘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좁혀진 데이터 범위 내에서 두 번째 네트워크로 더 많은 정보를 사용해 사용자가 시청하고 싶어 하는 비디오 정확하게 추천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 </a:t>
            </a:r>
            <a:endParaRPr lang="ko-KR" altLang="en-US" b="0" i="0" u="none" strike="noStrike" dirty="0">
              <a:solidFill>
                <a:srgbClr val="333333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https://</a:t>
            </a:r>
            <a:r>
              <a:rPr lang="en-US" altLang="ko-KR" sz="1400" dirty="0" err="1"/>
              <a:t>havefunlearningnewstuff.tistory.com</a:t>
            </a:r>
            <a:r>
              <a:rPr lang="en-US" altLang="ko-KR" sz="1400" dirty="0"/>
              <a:t>/3</a:t>
            </a:r>
            <a:endParaRPr lang="x-none" altLang="en-US" sz="1400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BADDDC3-A5EC-B642-952A-2A14BA5E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0" y="4515649"/>
            <a:ext cx="8902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57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C300BC-7A2D-DD42-89E9-74C270527AA5}"/>
              </a:ext>
            </a:extLst>
          </p:cNvPr>
          <p:cNvSpPr txBox="1"/>
          <p:nvPr/>
        </p:nvSpPr>
        <p:spPr>
          <a:xfrm>
            <a:off x="1303020" y="3105834"/>
            <a:ext cx="9585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심층 신경망 </a:t>
            </a:r>
            <a:r>
              <a:rPr lang="en-US" altLang="ko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GB" altLang="ko-Kore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neural network, DNN) </a:t>
            </a:r>
            <a:r>
              <a:rPr lang="ko-KR" altLang="en-US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</a:t>
            </a:r>
            <a:r>
              <a:rPr lang="en-US" altLang="ko-KR" sz="3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720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4488902-BDAE-774E-960C-766690FA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36" y="201496"/>
            <a:ext cx="6261028" cy="531634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 신경망 </a:t>
            </a:r>
            <a:r>
              <a:rPr lang="ko-KR" altLang="en-US" b="1" dirty="0"/>
              <a:t> </a:t>
            </a:r>
            <a:r>
              <a:rPr lang="en" altLang="ko-Kore-KR" b="1" dirty="0"/>
              <a:t>(Artificial Neural Network)</a:t>
            </a:r>
            <a:r>
              <a:rPr lang="ko-KR" altLang="en-US" b="1" dirty="0"/>
              <a:t> 모델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" altLang="ko-Kore-KR" sz="1400" dirty="0">
                <a:hlinkClick r:id="rId3"/>
              </a:rPr>
              <a:t>https://ebbnflow.tistory.com/119</a:t>
            </a:r>
            <a:r>
              <a:rPr lang="en" altLang="ko-Kore-KR" sz="1400" dirty="0"/>
              <a:t> [ebb and flow]</a:t>
            </a:r>
            <a:endParaRPr lang="x-none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51059E-9907-4941-80DD-C6927086AE45}"/>
              </a:ext>
            </a:extLst>
          </p:cNvPr>
          <p:cNvSpPr/>
          <p:nvPr/>
        </p:nvSpPr>
        <p:spPr>
          <a:xfrm>
            <a:off x="851872" y="5347077"/>
            <a:ext cx="10370080" cy="64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머신러닝의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한 분야인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딥러닝은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 </a:t>
            </a:r>
            <a:r>
              <a:rPr lang="ko-KR" altLang="en-US" b="1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인공신경망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Artificial Neural Network)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기초로 한다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인공신경망이라고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불리는 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ANN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 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사람의 신경망 원리와 구조를 모방하여 만든 기계학습 알고리즘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3950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7A440F-E673-CD47-9238-AC9CD38AC696}"/>
              </a:ext>
            </a:extLst>
          </p:cNvPr>
          <p:cNvSpPr/>
          <p:nvPr/>
        </p:nvSpPr>
        <p:spPr>
          <a:xfrm>
            <a:off x="541760" y="392931"/>
            <a:ext cx="103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인공 신경망 </a:t>
            </a:r>
            <a:r>
              <a:rPr lang="ko-KR" altLang="en-US" b="1" dirty="0"/>
              <a:t> </a:t>
            </a:r>
            <a:r>
              <a:rPr lang="en" altLang="ko-Kore-KR" b="1" dirty="0"/>
              <a:t>(Artificial Neural Network)</a:t>
            </a:r>
            <a:r>
              <a:rPr lang="ko-KR" altLang="en-US" b="1" dirty="0"/>
              <a:t> 모델</a:t>
            </a:r>
            <a:endParaRPr lang="en-US" altLang="ko-KR" b="1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B1345A-3963-8F47-B111-F3D421CEECAD}"/>
              </a:ext>
            </a:extLst>
          </p:cNvPr>
          <p:cNvSpPr/>
          <p:nvPr/>
        </p:nvSpPr>
        <p:spPr>
          <a:xfrm>
            <a:off x="661988" y="6116518"/>
            <a:ext cx="10525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 </a:t>
            </a:r>
            <a:r>
              <a:rPr lang="en" altLang="ko-Kore-KR" sz="1400" dirty="0">
                <a:hlinkClick r:id="rId2"/>
              </a:rPr>
              <a:t>https://ebbnflow.tistory.com/119</a:t>
            </a:r>
            <a:r>
              <a:rPr lang="en" altLang="ko-Kore-KR" sz="1400" dirty="0"/>
              <a:t> [ebb and flow]</a:t>
            </a:r>
            <a:endParaRPr lang="x-none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C9ED2B-DEF0-2840-92B4-04E4D01A2510}"/>
              </a:ext>
            </a:extLst>
          </p:cNvPr>
          <p:cNvSpPr/>
          <p:nvPr/>
        </p:nvSpPr>
        <p:spPr>
          <a:xfrm>
            <a:off x="541760" y="1582340"/>
            <a:ext cx="112692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ANN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문제점</a:t>
            </a:r>
            <a:endParaRPr lang="en-US" altLang="ko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학습과정에서 </a:t>
            </a:r>
            <a:r>
              <a:rPr lang="ko-KR" altLang="en-US" b="1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파라미터의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최적값을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찾기 어렵다</a:t>
            </a:r>
            <a:r>
              <a:rPr lang="en-US" altLang="ko-KR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출력값을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결정하는 활성화함수의 사용은 기울기 값에 의해 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weight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결정되었는데 이런 </a:t>
            </a:r>
            <a:r>
              <a:rPr lang="en" altLang="ko-Kore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gradient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값이 뒤로 갈수록 점점 작아져 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수렴하는 오류를 낳기도 하고 부분적인 에러를 최저 에러로 인식하여 더이상 학습을 하지 않는 경우도 있습니다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" altLang="ko-Kore-KR" b="1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ko-Kore-KR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Overfitting</a:t>
            </a: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따른 문제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학습시간이 너무 느리다</a:t>
            </a:r>
            <a:r>
              <a:rPr lang="en-US" altLang="ko-KR" b="1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dirty="0">
              <a:solidFill>
                <a:srgbClr val="333333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은닉층이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많으면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학습하는데에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정확도가 올라가지만 그만큼 </a:t>
            </a:r>
            <a:r>
              <a:rPr lang="ko-KR" altLang="en-US" dirty="0" err="1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연산량이</a:t>
            </a:r>
            <a:r>
              <a:rPr lang="ko-KR" altLang="en-US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기하 급수적으로 늘어나게 됩니다</a:t>
            </a:r>
            <a:r>
              <a:rPr lang="en-US" altLang="ko-KR" dirty="0">
                <a:solidFill>
                  <a:srgbClr val="333333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2786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1588</Words>
  <Application>Microsoft Macintosh PowerPoint</Application>
  <PresentationFormat>와이드스크린</PresentationFormat>
  <Paragraphs>113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Apple SD Gothic Neo</vt:lpstr>
      <vt:lpstr>CMBX9</vt:lpstr>
      <vt:lpstr>Dotum</vt:lpstr>
      <vt:lpstr>medium-content-serif-font</vt:lpstr>
      <vt:lpstr>se-nanumgothic</vt:lpstr>
      <vt:lpstr>Arial</vt:lpstr>
      <vt:lpstr>Calibri</vt:lpstr>
      <vt:lpstr>Calibri Light</vt:lpstr>
      <vt:lpstr>Georgia</vt:lpstr>
      <vt:lpstr>Helvetica Neue</vt:lpstr>
      <vt:lpstr>Source Sans Pro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백성준</dc:creator>
  <cp:lastModifiedBy>백성준</cp:lastModifiedBy>
  <cp:revision>2</cp:revision>
  <dcterms:created xsi:type="dcterms:W3CDTF">2020-10-22T12:36:31Z</dcterms:created>
  <dcterms:modified xsi:type="dcterms:W3CDTF">2020-10-28T10:01:36Z</dcterms:modified>
</cp:coreProperties>
</file>